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9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4" r:id="rId64"/>
    <p:sldId id="32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</p:sldIdLst>
  <p:sldSz cx="9144000" cy="5143500" type="screen16x9"/>
  <p:notesSz cx="6858000" cy="9144000"/>
  <p:embeddedFontLst>
    <p:embeddedFont>
      <p:font typeface="Roboto" panose="020B060402020202020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7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088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180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26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7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1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77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014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856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28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155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307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04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14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060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243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376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800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3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513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842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618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2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28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54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142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56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93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991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88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0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064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16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36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100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25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6966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165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504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914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97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021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273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19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81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8793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0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7afe1051b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g287afe1051b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699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0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65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870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8529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7afe1051b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g287afe1051b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31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7afe1051b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87afe1051b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121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471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2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590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123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700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7afe105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7afe105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976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87afe1051b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287afe1051b_2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87afe1051b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287afe1051b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700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87afe1051b_2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287afe1051b_2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7250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7afe1051b_2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87afe1051b_2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842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87afe1051b_2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287afe1051b_2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7682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9254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2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9351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280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9872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9505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87afe1051b_2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g287afe1051b_2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692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01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8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9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4CFB8B-8445-4611-BB62-4DE1BC354DDA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C0773-2148-40BD-897D-62D9BDC9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3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 descr="DHT22 Digital Temperature &amp; Humidity Sensor DHT-22 AM2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857" y="825003"/>
            <a:ext cx="873919" cy="87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45798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Our System Thus Far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17" name="Google Shape;71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718" name="Google Shape;718;p79" descr="A machine with wires and a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145193" y="1288422"/>
            <a:ext cx="3812496" cy="28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Front view of our system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49: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4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84"/>
          <p:cNvSpPr txBox="1"/>
          <p:nvPr/>
        </p:nvSpPr>
        <p:spPr>
          <a:xfrm>
            <a:off x="660200" y="4720175"/>
            <a:ext cx="7753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50: Visualizations from the sensor data collected by the Raspberry Pi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Data from the System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5"/>
          <p:cNvSpPr txBox="1"/>
          <p:nvPr/>
        </p:nvSpPr>
        <p:spPr>
          <a:xfrm>
            <a:off x="736975" y="4720175"/>
            <a:ext cx="77355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51: Updated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system startup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55: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1019" y="2092995"/>
            <a:ext cx="4373223" cy="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813" name="Google Shape;81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25" y="76200"/>
            <a:ext cx="3232474" cy="24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425" y="2571750"/>
            <a:ext cx="3232486" cy="2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575" y="76200"/>
            <a:ext cx="3041066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7075" y="2572325"/>
            <a:ext cx="3232475" cy="153496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3961250" y="4456975"/>
            <a:ext cx="4661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56: Total expenditure thus far behind the system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828" name="Google Shape;82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3900" y="1376363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3"/>
          <p:cNvSpPr txBox="1"/>
          <p:nvPr/>
        </p:nvSpPr>
        <p:spPr>
          <a:xfrm>
            <a:off x="333850" y="278550"/>
            <a:ext cx="72261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Costs for the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3"/>
          <p:cNvSpPr txBox="1"/>
          <p:nvPr/>
        </p:nvSpPr>
        <p:spPr>
          <a:xfrm>
            <a:off x="1965275" y="3875725"/>
            <a:ext cx="62952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57: Fixed costs behind the components used in each module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1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509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58: Average cost vs Production cycle graph using 1 Growth Module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844" name="Google Shape;844;p95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2 Growth Modules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664375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5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59: Average cost vs Production cycle graph using 2 Growth Module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852" name="Google Shape;852;p96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Cost over time with 4 Growth Module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025" y="794850"/>
            <a:ext cx="6545956" cy="4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6"/>
          <p:cNvSpPr txBox="1"/>
          <p:nvPr/>
        </p:nvSpPr>
        <p:spPr>
          <a:xfrm>
            <a:off x="1734975" y="480790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60: Average cost vs Production cycle graph using 4 Growth Module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 smtClean="0"/>
              <a:t>Future Improvements</a:t>
            </a:r>
            <a:endParaRPr dirty="0"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Exploring more cost-effective materials for building the modules</a:t>
            </a:r>
            <a:endParaRPr dirty="0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Improving airflow within a small-scale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Controlling humidity effectively within a small-scale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</a:t>
            </a:r>
            <a:r>
              <a:rPr lang="en" dirty="0" smtClean="0">
                <a:solidFill>
                  <a:schemeClr val="dk1"/>
                </a:solidFill>
              </a:rPr>
              <a:t>esting a larger variety of plants to test all-round efficacy</a:t>
            </a: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Analysing the nutritional contents of the produce</a:t>
            </a: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70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Timeline for the different stages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7429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</a:rPr>
              <a:t>The system can now fully control all the growth parameters autonomously</a:t>
            </a:r>
          </a:p>
          <a:p>
            <a:pPr marL="7429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</a:rPr>
              <a:t>System can be monitored remotely and plants viewed from video feed</a:t>
            </a:r>
          </a:p>
          <a:p>
            <a:pPr marL="7429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tx1"/>
                </a:solidFill>
              </a:rPr>
              <a:t>XGBoost</a:t>
            </a:r>
            <a:r>
              <a:rPr lang="en-US" dirty="0" smtClean="0">
                <a:solidFill>
                  <a:schemeClr val="tx1"/>
                </a:solidFill>
              </a:rPr>
              <a:t> Classifier outperforms previous works; similar performance to if-else conditional programming</a:t>
            </a:r>
          </a:p>
          <a:p>
            <a:pPr marL="7429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</a:rPr>
              <a:t>System scalability demonstrated along with predictions for greater scaling and lower Average Cost</a:t>
            </a:r>
          </a:p>
          <a:p>
            <a:pPr marL="742950" indent="-285750"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/>
                </a:solidFill>
              </a:rPr>
              <a:t>With additional work, this system can push forward a new narrative in the </a:t>
            </a:r>
            <a:r>
              <a:rPr lang="en-US" smtClean="0">
                <a:solidFill>
                  <a:schemeClr val="tx1"/>
                </a:solidFill>
              </a:rPr>
              <a:t>agrarian landscape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21" name="Google Shape;921;p102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https://www.istockphoto.com/vector/young-seedling-of-vegetable-grows-in-fertile-soil-sprout-with-underground-root-gm1213143822-352438337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50">
                <a:solidFill>
                  <a:schemeClr val="dk1"/>
                </a:solidFill>
              </a:rPr>
              <a:t/>
            </a: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050"/>
          </a:p>
        </p:txBody>
      </p:sp>
      <p:sp>
        <p:nvSpPr>
          <p:cNvPr id="922" name="Google Shape;922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7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Smart Control Action Classification with </a:t>
            </a:r>
            <a:r>
              <a:rPr lang="en-US" dirty="0" err="1" smtClean="0"/>
              <a:t>XGBoost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0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XGBoost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Gained immense popularity at </a:t>
            </a:r>
            <a:r>
              <a:rPr lang="en-US" dirty="0" err="1" smtClean="0">
                <a:solidFill>
                  <a:schemeClr val="tx1"/>
                </a:solidFill>
              </a:rPr>
              <a:t>Kaggle</a:t>
            </a:r>
            <a:r>
              <a:rPr lang="en-US" dirty="0" smtClean="0">
                <a:solidFill>
                  <a:schemeClr val="tx1"/>
                </a:solidFill>
              </a:rPr>
              <a:t> competitions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Highly sophisticated with low training times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Performs exceptionally well with tabular datasets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Efficient handling of missing data 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76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(Oi diagram ta add </a:t>
            </a:r>
            <a:r>
              <a:rPr lang="en-US" dirty="0" err="1" smtClean="0">
                <a:solidFill>
                  <a:schemeClr val="tx1"/>
                </a:solidFill>
              </a:rPr>
              <a:t>koris</a:t>
            </a:r>
            <a:r>
              <a:rPr lang="en-US" dirty="0" smtClean="0">
                <a:solidFill>
                  <a:schemeClr val="tx1"/>
                </a:solidFill>
              </a:rPr>
              <a:t> je </a:t>
            </a:r>
            <a:r>
              <a:rPr lang="en-US" dirty="0" err="1" smtClean="0">
                <a:solidFill>
                  <a:schemeClr val="tx1"/>
                </a:solidFill>
              </a:rPr>
              <a:t>ThingSpeak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theke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amra</a:t>
            </a:r>
            <a:r>
              <a:rPr lang="en-US" dirty="0" smtClean="0">
                <a:solidFill>
                  <a:schemeClr val="tx1"/>
                </a:solidFill>
              </a:rPr>
              <a:t> CSV </a:t>
            </a:r>
            <a:r>
              <a:rPr lang="en-US" dirty="0" err="1" smtClean="0">
                <a:solidFill>
                  <a:schemeClr val="tx1"/>
                </a:solidFill>
              </a:rPr>
              <a:t>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nitesi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namaiya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6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Number of data points = 57,638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Number of Classes = 20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Dataset is imbalanced due to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controlled environment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10" y="1369219"/>
            <a:ext cx="3593167" cy="225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1" y="3625297"/>
            <a:ext cx="31806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Fig. : Distribution of Class Instances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05609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the </a:t>
            </a:r>
            <a:r>
              <a:rPr lang="en-US" dirty="0" err="1" smtClean="0"/>
              <a:t>XGBoost</a:t>
            </a:r>
            <a:r>
              <a:rPr lang="en-US" dirty="0" smtClean="0"/>
              <a:t>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raining, Validation and Test set split = 60% : 20% : 20%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Training time = 27.440 seconds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Optimal </a:t>
            </a:r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dirty="0" err="1" smtClean="0">
                <a:solidFill>
                  <a:schemeClr val="tx1"/>
                </a:solidFill>
              </a:rPr>
              <a:t>yperparameter</a:t>
            </a:r>
            <a:r>
              <a:rPr lang="en-US" dirty="0" smtClean="0">
                <a:solidFill>
                  <a:schemeClr val="tx1"/>
                </a:solidFill>
              </a:rPr>
              <a:t> values obtained: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77773"/>
              </p:ext>
            </p:extLst>
          </p:nvPr>
        </p:nvGraphicFramePr>
        <p:xfrm>
          <a:off x="969402" y="2318338"/>
          <a:ext cx="2967761" cy="2438400"/>
        </p:xfrm>
        <a:graphic>
          <a:graphicData uri="http://schemas.openxmlformats.org/drawingml/2006/table">
            <a:tbl>
              <a:tblPr/>
              <a:tblGrid>
                <a:gridCol w="1746460"/>
                <a:gridCol w="1221301"/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>
                          <a:effectLst/>
                        </a:rPr>
                        <a:t>Hyperparameter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>
                          <a:effectLst/>
                        </a:rPr>
                        <a:t>Value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7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n_estimators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learning_rate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0.1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max_depth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min_child_weight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gamma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subsample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colsample_bytree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reg_alpha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reg_lambda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48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and Loss Curves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9" y="1533364"/>
            <a:ext cx="4094203" cy="2206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24" y="1533364"/>
            <a:ext cx="3964172" cy="220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395" y="3859053"/>
            <a:ext cx="28905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Fig. </a:t>
            </a:r>
            <a:r>
              <a:rPr lang="en-US" sz="1050" dirty="0"/>
              <a:t>: </a:t>
            </a:r>
            <a:r>
              <a:rPr lang="en-US" sz="1050" dirty="0" smtClean="0"/>
              <a:t>Classification Error over Epochs trained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692657" y="3859053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Fig. : </a:t>
            </a:r>
            <a:r>
              <a:rPr lang="en-US" sz="1050" dirty="0" smtClean="0"/>
              <a:t>Loss </a:t>
            </a:r>
            <a:r>
              <a:rPr lang="en-US" sz="1050" dirty="0"/>
              <a:t>over Epochs trained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28195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Related Works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881087"/>
              </p:ext>
            </p:extLst>
          </p:nvPr>
        </p:nvGraphicFramePr>
        <p:xfrm>
          <a:off x="1460977" y="1472116"/>
          <a:ext cx="4572000" cy="1188720"/>
        </p:xfrm>
        <a:graphic>
          <a:graphicData uri="http://schemas.openxmlformats.org/drawingml/2006/table">
            <a:tbl>
              <a:tblPr/>
              <a:tblGrid>
                <a:gridCol w="762000"/>
                <a:gridCol w="884608"/>
                <a:gridCol w="880024"/>
                <a:gridCol w="577515"/>
                <a:gridCol w="893775"/>
                <a:gridCol w="574078"/>
              </a:tblGrid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>
                          <a:effectLst/>
                        </a:rPr>
                        <a:t>Accuracy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>
                          <a:effectLst/>
                        </a:rPr>
                        <a:t>Recall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 dirty="0">
                          <a:effectLst/>
                        </a:rPr>
                        <a:t>F1-Score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1">
                          <a:effectLst/>
                        </a:rPr>
                        <a:t>AUC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[1]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0.933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[2]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0.885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Nil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Our Model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1.000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1.000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1.000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effectLst/>
                        </a:rPr>
                        <a:t>1.000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dirty="0">
                          <a:effectLst/>
                        </a:rPr>
                        <a:t>0.999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96933" y="2759023"/>
            <a:ext cx="3877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Fig. </a:t>
            </a:r>
            <a:r>
              <a:rPr lang="en-US" sz="1050" dirty="0"/>
              <a:t>: </a:t>
            </a:r>
            <a:r>
              <a:rPr lang="en-US" sz="1050" dirty="0" smtClean="0"/>
              <a:t>Comparison of Performance Metrics with Related Works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773316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Economic Viability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system to become profitable, the cost of each lettuce has to be less than market price.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94" y="2003085"/>
            <a:ext cx="5300770" cy="76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67" y="2860675"/>
            <a:ext cx="6366424" cy="3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0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Total Fixed and Variable Costs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918" y="1283118"/>
            <a:ext cx="6612164" cy="41030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85482"/>
              </p:ext>
            </p:extLst>
          </p:nvPr>
        </p:nvGraphicFramePr>
        <p:xfrm>
          <a:off x="2316135" y="1830923"/>
          <a:ext cx="3465898" cy="1889760"/>
        </p:xfrm>
        <a:graphic>
          <a:graphicData uri="http://schemas.openxmlformats.org/drawingml/2006/table">
            <a:tbl>
              <a:tblPr/>
              <a:tblGrid>
                <a:gridCol w="2124721"/>
                <a:gridCol w="1341177"/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effectLst/>
                        </a:rPr>
                        <a:t>Type of Fixed Cost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Value (in Taka)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First Growth Module (GM)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12,590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Second Growth Module (GM)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10,480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Nutrient Solution Container Module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19,030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Computing Unit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10,950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effectLst/>
                        </a:rPr>
                        <a:t>Total Fixed Cost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42,570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6565" y="3832758"/>
            <a:ext cx="2945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Fig. </a:t>
            </a:r>
            <a:r>
              <a:rPr lang="en-US" sz="1050" dirty="0"/>
              <a:t>: </a:t>
            </a:r>
            <a:r>
              <a:rPr lang="en-US" sz="1050" dirty="0" smtClean="0"/>
              <a:t>List of fixed costs incurred by the system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4655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Average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Considering an estimated Tk. 500 as the Variable Cost per production cycle (~27 days)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50" y="1984133"/>
            <a:ext cx="7675499" cy="594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9465" y="2881038"/>
            <a:ext cx="51972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Here,</a:t>
            </a:r>
            <a:br>
              <a:rPr lang="en-US" dirty="0" smtClean="0"/>
            </a:br>
            <a:r>
              <a:rPr lang="en-US" dirty="0" smtClean="0"/>
              <a:t>N = Number of Growth Modules (GM)</a:t>
            </a:r>
            <a:br>
              <a:rPr lang="en-US" dirty="0" smtClean="0"/>
            </a:br>
            <a:r>
              <a:rPr lang="en-US" dirty="0" smtClean="0"/>
              <a:t>C.NSCM = Cost of Nutrient Solution Container Module (NSCM)</a:t>
            </a:r>
            <a:br>
              <a:rPr lang="en-US" dirty="0" smtClean="0"/>
            </a:br>
            <a:r>
              <a:rPr lang="en-US" dirty="0" smtClean="0"/>
              <a:t>C.GM = Cost of Growth Module (GM)</a:t>
            </a:r>
          </a:p>
          <a:p>
            <a:r>
              <a:rPr lang="en-US" dirty="0" smtClean="0"/>
              <a:t>T = Number of Production Cycles Run</a:t>
            </a:r>
          </a:p>
          <a:p>
            <a:r>
              <a:rPr lang="en-US" dirty="0" smtClean="0"/>
              <a:t>VC = Variable Cost per Production Cycle</a:t>
            </a:r>
          </a:p>
        </p:txBody>
      </p:sp>
    </p:spTree>
    <p:extLst>
      <p:ext uri="{BB962C8B-B14F-4D97-AF65-F5344CB8AC3E}">
        <p14:creationId xmlns:p14="http://schemas.microsoft.com/office/powerpoint/2010/main" val="3059940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of Average Cost against Production Cycles (1 GM)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68" y="1090648"/>
            <a:ext cx="5356063" cy="3416300"/>
          </a:xfrm>
        </p:spPr>
      </p:pic>
    </p:spTree>
    <p:extLst>
      <p:ext uri="{BB962C8B-B14F-4D97-AF65-F5344CB8AC3E}">
        <p14:creationId xmlns:p14="http://schemas.microsoft.com/office/powerpoint/2010/main" val="935687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of Average Cost against Production Cycles (2 GMs)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68" y="1138775"/>
            <a:ext cx="5356063" cy="3416300"/>
          </a:xfrm>
        </p:spPr>
      </p:pic>
    </p:spTree>
    <p:extLst>
      <p:ext uri="{BB962C8B-B14F-4D97-AF65-F5344CB8AC3E}">
        <p14:creationId xmlns:p14="http://schemas.microsoft.com/office/powerpoint/2010/main" val="4933108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of Average Cost against Production Cycles (3 GMs)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52" y="1104399"/>
            <a:ext cx="5302296" cy="3416300"/>
          </a:xfrm>
        </p:spPr>
      </p:pic>
    </p:spTree>
    <p:extLst>
      <p:ext uri="{BB962C8B-B14F-4D97-AF65-F5344CB8AC3E}">
        <p14:creationId xmlns:p14="http://schemas.microsoft.com/office/powerpoint/2010/main" val="476812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 from Scaling the Number of 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Increasing number of GMs to 2 will lead to break even in ~19 months</a:t>
            </a:r>
          </a:p>
          <a:p>
            <a:r>
              <a:rPr lang="en-US" dirty="0" smtClean="0"/>
              <a:t>Increasing number of GMs to 3 will lead to break even in less than 12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1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1767</Words>
  <Application>Microsoft Office PowerPoint</Application>
  <PresentationFormat>On-screen Show (16:9)</PresentationFormat>
  <Paragraphs>364</Paragraphs>
  <Slides>89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Times New Roman</vt:lpstr>
      <vt:lpstr>Roboto</vt:lpstr>
      <vt:lpstr>Arial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Economic Viability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Work To Be Done</vt:lpstr>
      <vt:lpstr>Future Improvements</vt:lpstr>
      <vt:lpstr>PowerPoint Presentation</vt:lpstr>
      <vt:lpstr>Conclusion</vt:lpstr>
      <vt:lpstr>Conclusion</vt:lpstr>
      <vt:lpstr>References</vt:lpstr>
      <vt:lpstr>Thank You</vt:lpstr>
      <vt:lpstr>PowerPoint Presentation</vt:lpstr>
      <vt:lpstr>Smart Control Action Classification with XGBoost</vt:lpstr>
      <vt:lpstr>Why XGBoost?</vt:lpstr>
      <vt:lpstr>Our Dataset</vt:lpstr>
      <vt:lpstr>Our Dataset</vt:lpstr>
      <vt:lpstr>Building the XGBoost Classifier</vt:lpstr>
      <vt:lpstr>Classification and Loss Curves</vt:lpstr>
      <vt:lpstr>Comparison with Related Works</vt:lpstr>
      <vt:lpstr>Economic Viability</vt:lpstr>
      <vt:lpstr>Calculating Total Fixed and Variable Costs</vt:lpstr>
      <vt:lpstr>Calculating Average Cost</vt:lpstr>
      <vt:lpstr>Plot of Average Cost against Production Cycles (1 GM)</vt:lpstr>
      <vt:lpstr>Plot of Average Cost against Production Cycles (2 GMs)</vt:lpstr>
      <vt:lpstr>Plot of Average Cost against Production Cycles (3 GMs)</vt:lpstr>
      <vt:lpstr>Observation from Scaling the Number of GMs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SAMEER</cp:lastModifiedBy>
  <cp:revision>12</cp:revision>
  <dcterms:modified xsi:type="dcterms:W3CDTF">2024-01-21T12:18:48Z</dcterms:modified>
</cp:coreProperties>
</file>